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Since week one you have known the punchline: a published report is interrogated, not read. Tonight, interrogation becomes a designed experience instead of a happy accident. The stakes run both directions — underbuilt, a report answers only the question its author guessed; overbuilt, it becomes a cockpit no executive will touch, where a forgotten filter ships a wrong number to a board deck. Interactivity is power steering: the reader drives, and you decide what the car can do. By the end of tonight you will have three filtering surfaces sorted, drill down and drillthrough separated for good, and the design frame your capstone will be graded on.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different surfaces filter a page, and students conflate them for years unless somebody insists. Slicers are the reader's controls, and their great virtue is that their state is always visible. The Filters pane is the author's scoping tool — this page shows twenty twenty-six only — and it hides collapsed, which is fine for authorial decisions and terrible for anything a reader needs to know. And cross-filtering makes every visual a secret filter control: click a bar, everything moves, and after the click there is no visible trace of what happened. The design principle that falls out: behave as if every filter will one day be forgotten — because the forgetting is not a risk, it is a schedule.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and it is this lesson's whole argument in one story. A director escalates: the dashboard shows twenty-four point eight million, not sixty-six point eight — the data must be broken. No slicer shows any selection. One minute: what happened? The tell is the number itself. Twenty-four point eight million is exactly Furniture's total — someone clicked the Furniture bar, the click cross-filtered the card, and the state is invisible after the fact. Nothing is broken; the page just withheld its state. The immediate fix is one click on empty canvas. The design fix is two habits: reader-facing filters live in visible slicers, and every exploration page carries a clear-filters reset button — because the director's escalation was not a user error, it was a design gap wearing one.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mechanics with names people swap for years. First, interactions: how one visual reacts to a click on another is a per-pair choice — filter, highlight, or none — and the default is not always right. A highlighted card shows an unchanged number over a changed context; readers misread it every time, so cards get Filter or a reasoned None. Second, the two drills. Drill down changes levels inside one visual: drill into Furniture and the bar re-renders as its four subcategories — Storage at six point eight one million, Bedroom, Seating, and Tables all within a million of it. Notice the evenness is itself the finding: no single line carries Furniture, which a merchandiser genuinely cares to know. Drillthrough is the other verb entirely: right-click a category, drill through, and land on a dedicated page already filtered to it — trend, subcategories, returns, top products. One detail page becomes a doorway behind every category in the report. Its honesty requirement: a dynamic title, built with SELECTEDVALUE, that says out loud which thing the page is currently about.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Bookmarks capture a page's state and buttons apply it, and three uses cover nearly every honest need. The reset button — the antidote to the invisible filter. The view switch — revenue view, units view — where the bookmark must capture display only, because capturing data state makes the button stomp the reader's slicers; you will build that bug on purpose this week and fix it. And a few guided states, sparingly — a page that needs ten bookmarks is a slideshow asking for its native medium. All of it serves the lesson's design frame: every page is an answer page or an exploration page. The answer page states findings — titles doing the talking, one slicer at most, fifteen seconds enough. The exploration page hands over the keys. The classic sin is one page trying to serve both audiences — executives lost in controls, analysts starved of them. Split it, and let each page be honestly itself. Your capstone is graded on exactly this separation.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five lines. Three filtering surfaces, kept deliberately apart — and designed for the day their state is forgotten. The twenty-four point eight million escalation taught the invisible-filter problem; the reset button and visible-state discipline answer it. Drill down descends inside a visual — Furniture's four even engines — while drillthrough departs to a page about one thing, wearing a title that confesses its filter. Bookmarks earn three uses and resist sprawl. And with that, Module Three is complete: you can choose the honest chart, extend it into maps and scatters and heat grids without lying, and wrap the whole thing in interactivity a reader can drive without crashing. This week's Hot practice makes you hand the cockpit to a successor — documentation included. Next module, the last one: report design as a discipline, the Power BI Service where all of this ships, and the AI features — used with exactly the skepticism you have been practicing for eleven weeks.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Interactivity"/>
          <p:cNvSpPr>
            <a:spLocks noGrp="1"/>
          </p:cNvSpPr>
          <p:nvPr>
            <p:ph type="ctrTitle"/>
          </p:nvPr>
        </p:nvSpPr>
        <p:spPr/>
        <p:txBody>
          <a:bodyPr/>
          <a:lstStyle/>
          <a:p>
            <a:r>
              <a:rPr>
                <a:solidFill>
                  <a:srgbClr val="23203A"/>
                </a:solidFill>
              </a:rPr>
              <a:t>Interactivity</a:t>
            </a:r>
          </a:p>
        </p:txBody>
      </p:sp>
      <p:sp>
        <p:nvSpPr>
          <p:cNvPr id="3" name="Subtitle 2" descr="Business Intelligence with Power BI · Lesson 9"/>
          <p:cNvSpPr>
            <a:spLocks noGrp="1"/>
          </p:cNvSpPr>
          <p:nvPr>
            <p:ph type="subTitle" idx="1"/>
          </p:nvPr>
        </p:nvSpPr>
        <p:spPr/>
        <p:txBody>
          <a:bodyPr/>
          <a:lstStyle/>
          <a:p>
            <a:r>
              <a:rPr>
                <a:solidFill>
                  <a:srgbClr val="4343A8"/>
                </a:solidFill>
              </a:rPr>
              <a:t>Business Intelligence with Power BI · Lesson 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ree filtering surfaces — keep them apart"/>
          <p:cNvSpPr>
            <a:spLocks noGrp="1"/>
          </p:cNvSpPr>
          <p:nvPr>
            <p:ph type="title"/>
          </p:nvPr>
        </p:nvSpPr>
        <p:spPr>
          <a:xfrm>
            <a:off x="731520" y="411480"/>
            <a:ext cx="10698480" cy="822960"/>
          </a:xfrm>
        </p:spPr>
        <p:txBody>
          <a:bodyPr/>
          <a:lstStyle/>
          <a:p>
            <a:r>
              <a:rPr sz="3400" b="1">
                <a:solidFill>
                  <a:srgbClr val="4343A8"/>
                </a:solidFill>
              </a:rPr>
              <a:t>Three filtering surfaces — keep them apart</a:t>
            </a:r>
          </a:p>
        </p:txBody>
      </p:sp>
      <p:sp>
        <p:nvSpPr>
          <p:cNvPr id="3" name="Content Placeholder 2" descr="Slide content: SLICER: reader-owned, state always visible on the page; FILTERS PANE: authorial scoping (“this page is 2026 only”), collapsed by default; CROSS-FILTERING: every visual is secretly a filter control — and invisible afterward; Design as if every filter will one day be forgotten. It will."/>
          <p:cNvSpPr>
            <a:spLocks noGrp="1"/>
          </p:cNvSpPr>
          <p:nvPr>
            <p:ph idx="1"/>
          </p:nvPr>
        </p:nvSpPr>
        <p:spPr>
          <a:xfrm>
            <a:off x="731520" y="1417320"/>
            <a:ext cx="10698480" cy="4937760"/>
          </a:xfrm>
        </p:spPr>
        <p:txBody>
          <a:bodyPr/>
          <a:lstStyle/>
          <a:p>
            <a:pPr/>
            <a:r>
              <a:rPr sz="2400">
                <a:solidFill>
                  <a:srgbClr val="333333"/>
                </a:solidFill>
              </a:rPr>
              <a:t>SLICER: reader-owned, state always visible on the page</a:t>
            </a:r>
          </a:p>
          <a:p>
            <a:pPr/>
            <a:r>
              <a:rPr sz="2400">
                <a:solidFill>
                  <a:srgbClr val="333333"/>
                </a:solidFill>
              </a:rPr>
              <a:t>FILTERS PANE: authorial scoping (“this page is 2026 only”), collapsed by default</a:t>
            </a:r>
          </a:p>
          <a:p>
            <a:pPr/>
            <a:r>
              <a:rPr sz="2400">
                <a:solidFill>
                  <a:srgbClr val="333333"/>
                </a:solidFill>
              </a:rPr>
              <a:t>CROSS-FILTERING: every visual is secretly a filter control — and invisible afterward</a:t>
            </a:r>
          </a:p>
          <a:p>
            <a:pPr/>
            <a:r>
              <a:rPr sz="2400">
                <a:solidFill>
                  <a:srgbClr val="333333"/>
                </a:solidFill>
              </a:rPr>
              <a:t>Design as if every filter will one day be forgotten. It will.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 director escalates: “the dashboard says $24.8M, not $66.8M — the data is broken.” No slicer shows a selection. What happened?"/>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 director escalates: “the dashboard says $24.8M, not $66.8M — the data is broken.” No slicer shows a selection. What happened?</a:t>
            </a:r>
          </a:p>
        </p:txBody>
      </p:sp>
      <p:sp>
        <p:nvSpPr>
          <p:cNvPr id="4" name="TextBox 3" descr="Instructions: One minute. Hint: $24.8M is a number you know.; What is the fix — and what design prevents the escalation entirely?"/>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Hint: $24.8M is a number you know.</a:t>
            </a:r>
          </a:p>
          <a:p>
            <a:r>
              <a:rPr sz="2400">
                <a:solidFill>
                  <a:srgbClr val="333333"/>
                </a:solidFill>
              </a:rPr>
              <a:t>What is the fix — and what design prevents the escalation entirely?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Interactions are choices · drills are two different verbs"/>
          <p:cNvSpPr>
            <a:spLocks noGrp="1"/>
          </p:cNvSpPr>
          <p:nvPr>
            <p:ph type="title"/>
          </p:nvPr>
        </p:nvSpPr>
        <p:spPr>
          <a:xfrm>
            <a:off x="731520" y="411480"/>
            <a:ext cx="10698480" cy="822960"/>
          </a:xfrm>
        </p:spPr>
        <p:txBody>
          <a:bodyPr/>
          <a:lstStyle/>
          <a:p>
            <a:r>
              <a:rPr sz="3400" b="1">
                <a:solidFill>
                  <a:srgbClr val="4343A8"/>
                </a:solidFill>
              </a:rPr>
              <a:t>Interactions are choices · drills are two different verbs</a:t>
            </a:r>
          </a:p>
        </p:txBody>
      </p:sp>
      <p:sp>
        <p:nvSpPr>
          <p:cNvPr id="3" name="Content Placeholder 2" descr="Slide content: Edit Interactions: per PAIR — Filter, Highlight, or None; Highlighted cards mislead: unchanged number, changed context. Override them.; DRILL DOWN: levels inside one visual — Furniture opens into four ~$6M engines; Storage $6.81M · Bedroom $6.23M · Seating $5.89M · Tables $5.87M — evenness IS the finding; DRILLTHROUGH: right-click → a PAGE about one thing, filtered on arrival"/>
          <p:cNvSpPr>
            <a:spLocks noGrp="1"/>
          </p:cNvSpPr>
          <p:nvPr>
            <p:ph idx="1"/>
          </p:nvPr>
        </p:nvSpPr>
        <p:spPr>
          <a:xfrm>
            <a:off x="731520" y="1417320"/>
            <a:ext cx="10698480" cy="4937760"/>
          </a:xfrm>
        </p:spPr>
        <p:txBody>
          <a:bodyPr/>
          <a:lstStyle/>
          <a:p>
            <a:pPr/>
            <a:r>
              <a:rPr sz="2400">
                <a:solidFill>
                  <a:srgbClr val="333333"/>
                </a:solidFill>
              </a:rPr>
              <a:t>Edit Interactions: per PAIR — Filter, Highlight, or None</a:t>
            </a:r>
          </a:p>
          <a:p>
            <a:pPr/>
            <a:r>
              <a:rPr sz="2400">
                <a:solidFill>
                  <a:srgbClr val="333333"/>
                </a:solidFill>
              </a:rPr>
              <a:t>Highlighted cards mislead: unchanged number, changed context. Override them.</a:t>
            </a:r>
          </a:p>
          <a:p>
            <a:pPr/>
            <a:r>
              <a:rPr sz="2400">
                <a:solidFill>
                  <a:srgbClr val="333333"/>
                </a:solidFill>
              </a:rPr>
              <a:t>DRILL DOWN: levels inside one visual — Furniture opens into four ~$6M engines</a:t>
            </a:r>
          </a:p>
          <a:p>
            <a:pPr/>
            <a:r>
              <a:rPr sz="2400">
                <a:solidFill>
                  <a:srgbClr val="333333"/>
                </a:solidFill>
              </a:rPr>
              <a:t>Storage $6.81M · Bedroom $6.23M · Seating $5.89M · Tables $5.87M — evenness IS the finding</a:t>
            </a:r>
          </a:p>
          <a:p>
            <a:pPr/>
            <a:r>
              <a:rPr sz="2400">
                <a:solidFill>
                  <a:srgbClr val="333333"/>
                </a:solidFill>
              </a:rPr>
              <a:t>DRILLTHROUGH: right-click → a PAGE about one thing, filtered on arrival</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Bookmarks, buttons, and the two-audience frame"/>
          <p:cNvSpPr>
            <a:spLocks noGrp="1"/>
          </p:cNvSpPr>
          <p:nvPr>
            <p:ph type="title"/>
          </p:nvPr>
        </p:nvSpPr>
        <p:spPr>
          <a:xfrm>
            <a:off x="731520" y="411480"/>
            <a:ext cx="10698480" cy="822960"/>
          </a:xfrm>
        </p:spPr>
        <p:txBody>
          <a:bodyPr/>
          <a:lstStyle/>
          <a:p>
            <a:r>
              <a:rPr sz="3400" b="1">
                <a:solidFill>
                  <a:srgbClr val="4343A8"/>
                </a:solidFill>
              </a:rPr>
              <a:t>Bookmarks, buttons, and the two-audience frame</a:t>
            </a:r>
          </a:p>
        </p:txBody>
      </p:sp>
      <p:sp>
        <p:nvSpPr>
          <p:cNvPr id="3" name="Content Placeholder 2" descr="Slide content: Bookmarks capture state; buttons apply it. Three honest uses:; RESET (the invisible-filter antidote) · VIEW-SWITCH (Display only — never capture Data) · a few guided states; Every page is an ANSWER page or an EXPLORATION page; The CFO gets titles and one number in fifteen seconds · the analyst gets the cockpit; One page for both audiences serves neither — split it"/>
          <p:cNvSpPr>
            <a:spLocks noGrp="1"/>
          </p:cNvSpPr>
          <p:nvPr>
            <p:ph idx="1"/>
          </p:nvPr>
        </p:nvSpPr>
        <p:spPr>
          <a:xfrm>
            <a:off x="731520" y="1417320"/>
            <a:ext cx="10698480" cy="4937760"/>
          </a:xfrm>
        </p:spPr>
        <p:txBody>
          <a:bodyPr/>
          <a:lstStyle/>
          <a:p>
            <a:pPr/>
            <a:r>
              <a:rPr sz="2400">
                <a:solidFill>
                  <a:srgbClr val="333333"/>
                </a:solidFill>
              </a:rPr>
              <a:t>Bookmarks capture state; buttons apply it. Three honest uses:</a:t>
            </a:r>
          </a:p>
          <a:p>
            <a:pPr lvl="1"/>
            <a:r>
              <a:rPr sz="2000">
                <a:solidFill>
                  <a:srgbClr val="333333"/>
                </a:solidFill>
              </a:rPr>
              <a:t>RESET (the invisible-filter antidote) · VIEW-SWITCH (Display only — never capture Data) · a few guided states</a:t>
            </a:r>
          </a:p>
          <a:p>
            <a:pPr/>
            <a:r>
              <a:rPr sz="2400">
                <a:solidFill>
                  <a:srgbClr val="333333"/>
                </a:solidFill>
              </a:rPr>
              <a:t>Every page is an ANSWER page or an EXPLORATION page</a:t>
            </a:r>
          </a:p>
          <a:p>
            <a:pPr lvl="1"/>
            <a:r>
              <a:rPr sz="2000">
                <a:solidFill>
                  <a:srgbClr val="333333"/>
                </a:solidFill>
              </a:rPr>
              <a:t>The CFO gets titles and one number in fifteen seconds · the analyst gets the cockpit</a:t>
            </a:r>
          </a:p>
          <a:p>
            <a:pPr/>
            <a:r>
              <a:rPr sz="2400">
                <a:solidFill>
                  <a:srgbClr val="333333"/>
                </a:solidFill>
              </a:rPr>
              <a:t>One page for both audiences serves neither — split it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 and where Module 3 lands"/>
          <p:cNvSpPr>
            <a:spLocks noGrp="1"/>
          </p:cNvSpPr>
          <p:nvPr>
            <p:ph type="title"/>
          </p:nvPr>
        </p:nvSpPr>
        <p:spPr>
          <a:xfrm>
            <a:off x="731520" y="411480"/>
            <a:ext cx="10698480" cy="822960"/>
          </a:xfrm>
        </p:spPr>
        <p:txBody>
          <a:bodyPr/>
          <a:lstStyle/>
          <a:p>
            <a:r>
              <a:rPr sz="3400" b="1">
                <a:solidFill>
                  <a:srgbClr val="4343A8"/>
                </a:solidFill>
              </a:rPr>
              <a:t>What you did today — and where Module 3 lands</a:t>
            </a:r>
          </a:p>
        </p:txBody>
      </p:sp>
      <p:sp>
        <p:nvSpPr>
          <p:cNvPr id="3" name="Content Placeholder 2" descr="Slide content: Three surfaces: visible slicers, authorial pane, invisible cross-filters; $24.8M taught the invisible-filter problem; the reset button answers it; Drill down descends · drillthrough departs — with a title that confesses; Bookmarks: reset, view-switch (Display only), little else; Module 3 complete: claims → honest specialties → designed interrogation; This week: trio (state bugs, the handover) · Quiz 9 · A09 — then Module 4"/>
          <p:cNvSpPr>
            <a:spLocks noGrp="1"/>
          </p:cNvSpPr>
          <p:nvPr>
            <p:ph idx="1"/>
          </p:nvPr>
        </p:nvSpPr>
        <p:spPr>
          <a:xfrm>
            <a:off x="731520" y="1417320"/>
            <a:ext cx="10698480" cy="4937760"/>
          </a:xfrm>
        </p:spPr>
        <p:txBody>
          <a:bodyPr/>
          <a:lstStyle/>
          <a:p>
            <a:pPr/>
            <a:r>
              <a:rPr sz="2400">
                <a:solidFill>
                  <a:srgbClr val="333333"/>
                </a:solidFill>
              </a:rPr>
              <a:t>Three surfaces: visible slicers, authorial pane, invisible cross-filters</a:t>
            </a:r>
          </a:p>
          <a:p>
            <a:pPr/>
            <a:r>
              <a:rPr sz="2400">
                <a:solidFill>
                  <a:srgbClr val="333333"/>
                </a:solidFill>
              </a:rPr>
              <a:t>$24.8M taught the invisible-filter problem; the reset button answers it</a:t>
            </a:r>
          </a:p>
          <a:p>
            <a:pPr/>
            <a:r>
              <a:rPr sz="2400">
                <a:solidFill>
                  <a:srgbClr val="333333"/>
                </a:solidFill>
              </a:rPr>
              <a:t>Drill down descends · drillthrough departs — with a title that confesses</a:t>
            </a:r>
          </a:p>
          <a:p>
            <a:pPr/>
            <a:r>
              <a:rPr sz="2400">
                <a:solidFill>
                  <a:srgbClr val="333333"/>
                </a:solidFill>
              </a:rPr>
              <a:t>Bookmarks: reset, view-switch (Display only), little else</a:t>
            </a:r>
          </a:p>
          <a:p>
            <a:pPr/>
            <a:r>
              <a:rPr sz="2400">
                <a:solidFill>
                  <a:srgbClr val="333333"/>
                </a:solidFill>
              </a:rPr>
              <a:t>Module 3 complete: claims → honest specialties → designed interrogation</a:t>
            </a:r>
          </a:p>
          <a:p>
            <a:pPr/>
            <a:r>
              <a:rPr sz="2400">
                <a:solidFill>
                  <a:srgbClr val="333333"/>
                </a:solidFill>
              </a:rPr>
              <a:t>This week: trio (state bugs, the handover) · Quiz 9 · A09 — then Module 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L09 Interactivity</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